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34"/>
  </p:notesMasterIdLst>
  <p:sldIdLst>
    <p:sldId id="258" r:id="rId2"/>
    <p:sldId id="260" r:id="rId3"/>
    <p:sldId id="271" r:id="rId4"/>
    <p:sldId id="273" r:id="rId5"/>
    <p:sldId id="274" r:id="rId6"/>
    <p:sldId id="268" r:id="rId7"/>
    <p:sldId id="263" r:id="rId8"/>
    <p:sldId id="277" r:id="rId9"/>
    <p:sldId id="278" r:id="rId10"/>
    <p:sldId id="264" r:id="rId11"/>
    <p:sldId id="280" r:id="rId12"/>
    <p:sldId id="279" r:id="rId13"/>
    <p:sldId id="265" r:id="rId14"/>
    <p:sldId id="282" r:id="rId15"/>
    <p:sldId id="283" r:id="rId16"/>
    <p:sldId id="266" r:id="rId17"/>
    <p:sldId id="285" r:id="rId18"/>
    <p:sldId id="298" r:id="rId19"/>
    <p:sldId id="299" r:id="rId20"/>
    <p:sldId id="302" r:id="rId21"/>
    <p:sldId id="303" r:id="rId22"/>
    <p:sldId id="262" r:id="rId23"/>
    <p:sldId id="290" r:id="rId24"/>
    <p:sldId id="289" r:id="rId25"/>
    <p:sldId id="292" r:id="rId26"/>
    <p:sldId id="291" r:id="rId27"/>
    <p:sldId id="272" r:id="rId28"/>
    <p:sldId id="269" r:id="rId29"/>
    <p:sldId id="294" r:id="rId30"/>
    <p:sldId id="295" r:id="rId31"/>
    <p:sldId id="296" r:id="rId32"/>
    <p:sldId id="2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autoAdjust="0"/>
    <p:restoredTop sz="80136"/>
  </p:normalViewPr>
  <p:slideViewPr>
    <p:cSldViewPr snapToGrid="0">
      <p:cViewPr varScale="1">
        <p:scale>
          <a:sx n="97" d="100"/>
          <a:sy n="97" d="100"/>
        </p:scale>
        <p:origin x="2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E5DFD-F7BF-A742-BB61-2B151C8124C4}" type="datetimeFigureOut">
              <a:rPr lang="en-US" smtClean="0"/>
              <a:t>4/22/24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D3F-2768-AC42-A5BB-AC00C7B6C705}" type="slidenum">
              <a:rPr lang="en-US" smtClean="0"/>
              <a:t>‹#›</a:t>
            </a:fld>
            <a:endParaRPr lang="en-US"/>
          </a:p>
        </p:txBody>
      </p:sp>
    </p:spTree>
    <p:extLst>
      <p:ext uri="{BB962C8B-B14F-4D97-AF65-F5344CB8AC3E}">
        <p14:creationId xmlns:p14="http://schemas.microsoft.com/office/powerpoint/2010/main" val="277448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4DAD3F-2768-AC42-A5BB-AC00C7B6C705}" type="slidenum">
              <a:rPr lang="en-US" smtClean="0"/>
              <a:t>15</a:t>
            </a:fld>
            <a:endParaRPr lang="en-US"/>
          </a:p>
        </p:txBody>
      </p:sp>
    </p:spTree>
    <p:extLst>
      <p:ext uri="{BB962C8B-B14F-4D97-AF65-F5344CB8AC3E}">
        <p14:creationId xmlns:p14="http://schemas.microsoft.com/office/powerpoint/2010/main" val="3669060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solidFill>
                  <a:prstClr val="black">
                    <a:tint val="75000"/>
                  </a:prstClr>
                </a:solidFill>
              </a:rPr>
              <a:pPr/>
              <a:t>4/22/24</a:t>
            </a:fld>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214557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solidFill>
                  <a:prstClr val="black">
                    <a:tint val="75000"/>
                  </a:prstClr>
                </a:solidFill>
              </a:rPr>
              <a:pPr/>
              <a:t>4/22/24</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5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solidFill>
                  <a:prstClr val="black">
                    <a:tint val="75000"/>
                  </a:prstClr>
                </a:solidFill>
              </a:rPr>
              <a:pPr/>
              <a:t>4/22/24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solidFill>
                  <a:prstClr val="black"/>
                </a:solidFill>
              </a:rPr>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12109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solidFill>
                  <a:prstClr val="white">
                    <a:alpha val="99000"/>
                  </a:prstClr>
                </a:solidFill>
              </a:rPr>
              <a:pPr/>
              <a:t>‹#›</a:t>
            </a:fld>
            <a:endParaRPr lang="en-US">
              <a:solidFill>
                <a:prstClr val="white">
                  <a:alpha val="99000"/>
                </a:prstClr>
              </a:solidFill>
            </a:endParaRPr>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solidFill>
                  <a:prstClr val="black">
                    <a:tint val="75000"/>
                  </a:prstClr>
                </a:solidFill>
              </a:rPr>
              <a:pPr/>
              <a:t>4/22/24</a:t>
            </a:fld>
            <a:endParaRPr lang="en-US" dirty="0">
              <a:solidFill>
                <a:prstClr val="black">
                  <a:tint val="75000"/>
                </a:prstClr>
              </a:solidFill>
            </a:endParaRPr>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8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sz="480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solidFill>
                  <a:prstClr val="black">
                    <a:tint val="75000"/>
                  </a:prstClr>
                </a:solidFill>
              </a:rPr>
              <a:pPr/>
              <a:t>4/22/24</a:t>
            </a:fld>
            <a:endParaRPr lang="en-US" dirty="0">
              <a:solidFill>
                <a:prstClr val="black">
                  <a:tint val="75000"/>
                </a:prstClr>
              </a:solidFill>
            </a:endParaRPr>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0198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solidFill>
                  <a:prstClr val="black">
                    <a:tint val="75000"/>
                  </a:prstClr>
                </a:solidFill>
              </a:rPr>
              <a:pPr/>
              <a:t>4/22/24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91993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solidFill>
                  <a:prstClr val="black">
                    <a:tint val="75000"/>
                  </a:prstClr>
                </a:solidFill>
              </a:rPr>
              <a:pPr/>
              <a:t>4/22/24</a:t>
            </a:fld>
            <a:endParaRPr lang="en-US">
              <a:solidFill>
                <a:prstClr val="black">
                  <a:tint val="75000"/>
                </a:prstClr>
              </a:solidFill>
            </a:endParaRP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51698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solidFill>
                  <a:prstClr val="black">
                    <a:tint val="75000"/>
                  </a:prstClr>
                </a:solidFill>
              </a:rPr>
              <a:pPr/>
              <a:t>4/22/24</a:t>
            </a:fld>
            <a:endParaRPr lang="en-US">
              <a:solidFill>
                <a:prstClr val="black">
                  <a:tint val="75000"/>
                </a:prstClr>
              </a:solidFill>
            </a:endParaRPr>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663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solidFill>
                  <a:prstClr val="black">
                    <a:tint val="75000"/>
                  </a:prstClr>
                </a:solidFill>
              </a:rPr>
              <a:pPr/>
              <a:t>4/22/24</a:t>
            </a:fld>
            <a:endParaRPr lang="en-US">
              <a:solidFill>
                <a:prstClr val="black">
                  <a:tint val="75000"/>
                </a:prstClr>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dirty="0">
                <a:solidFill>
                  <a:prstClr val="black">
                    <a:tint val="75000"/>
                  </a:prstClr>
                </a:solidFill>
              </a:rPr>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5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420340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solidFill>
                  <a:prstClr val="black">
                    <a:tint val="75000"/>
                  </a:prstClr>
                </a:solidFill>
              </a:rPr>
              <a:pPr/>
              <a:t>4/22/24</a:t>
            </a:fld>
            <a:endParaRPr lang="en-US">
              <a:solidFill>
                <a:prstClr val="black">
                  <a:tint val="75000"/>
                </a:prstClr>
              </a:solidFill>
            </a:endParaRPr>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42599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solidFill>
                  <a:prstClr val="black">
                    <a:tint val="75000"/>
                  </a:prstClr>
                </a:solidFill>
              </a:rPr>
              <a:pPr/>
              <a:t>4/22/24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38250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solidFill>
                  <a:prstClr val="black">
                    <a:tint val="75000"/>
                  </a:prstClr>
                </a:solidFill>
              </a:rPr>
              <a:pPr/>
              <a:t>4/22/24</a:t>
            </a:fld>
            <a:endParaRPr lang="en-US">
              <a:solidFill>
                <a:prstClr val="black">
                  <a:tint val="75000"/>
                </a:prstClr>
              </a:solidFill>
            </a:endParaRP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Tree>
    <p:extLst>
      <p:ext uri="{BB962C8B-B14F-4D97-AF65-F5344CB8AC3E}">
        <p14:creationId xmlns:p14="http://schemas.microsoft.com/office/powerpoint/2010/main" val="174653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solidFill>
                  <a:prstClr val="black">
                    <a:tint val="75000"/>
                  </a:prstClr>
                </a:solidFill>
              </a:rPr>
              <a:pPr/>
              <a:t>4/22/24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02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Business Ethics</a:t>
            </a:r>
            <a:br>
              <a:rPr lang="en-US" dirty="0"/>
            </a:br>
            <a:r>
              <a:rPr lang="en-US" dirty="0"/>
              <a:t>&amp; the use of data</a:t>
            </a:r>
          </a:p>
        </p:txBody>
      </p:sp>
      <p:sp>
        <p:nvSpPr>
          <p:cNvPr id="3" name="Subtitle 2">
            <a:extLst>
              <a:ext uri="{FF2B5EF4-FFF2-40B4-BE49-F238E27FC236}">
                <a16:creationId xmlns:a16="http://schemas.microsoft.com/office/drawing/2014/main" id="{629F9E77-3FDD-40CA-82E9-3C67E139D3A1}"/>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solidFill>
                  <a:prstClr val="black">
                    <a:tint val="75000"/>
                  </a:prstClr>
                </a:solidFill>
              </a:rPr>
              <a:pPr/>
              <a:t>4/22/24</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9077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Footer Placeholder 5">
            <a:extLst>
              <a:ext uri="{FF2B5EF4-FFF2-40B4-BE49-F238E27FC236}">
                <a16:creationId xmlns:a16="http://schemas.microsoft.com/office/drawing/2014/main" id="{260E64D1-3B79-634C-B90B-A01968FB678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A0C16DF-66A5-27C0-2DD0-66ED0E1B7D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4556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11</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72736" y="5200650"/>
            <a:ext cx="8821882" cy="871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 the article it’s interesting how Target originally wanted to brag about modeling &amp; accuracy.  </a:t>
            </a:r>
          </a:p>
          <a:p>
            <a:pPr algn="ctr"/>
            <a:r>
              <a:rPr lang="en-US" sz="1600" dirty="0"/>
              <a:t>Why did they stop letting the data scientist talk to reporters?</a:t>
            </a:r>
          </a:p>
        </p:txBody>
      </p:sp>
      <p:sp>
        <p:nvSpPr>
          <p:cNvPr id="10" name="Footer Placeholder 5">
            <a:extLst>
              <a:ext uri="{FF2B5EF4-FFF2-40B4-BE49-F238E27FC236}">
                <a16:creationId xmlns:a16="http://schemas.microsoft.com/office/drawing/2014/main" id="{945DFAFE-EDAA-7F42-9DAF-9D24DD74615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7D4CDFB5-D90C-54EB-A4D4-523FD19C10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75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12</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23858" y="4916602"/>
            <a:ext cx="8086725" cy="115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Is predicting simply spying and a form of privacy invasion? </a:t>
            </a:r>
          </a:p>
          <a:p>
            <a:pPr marL="285750" indent="-285750">
              <a:buFont typeface="Arial" panose="020B0604020202020204" pitchFamily="34" charset="0"/>
              <a:buChar char="•"/>
            </a:pPr>
            <a:r>
              <a:rPr lang="en-US" dirty="0">
                <a:solidFill>
                  <a:schemeClr val="tx1"/>
                </a:solidFill>
              </a:rPr>
              <a:t>Is Target being underhanded by masking their intent with non pregnancy coupons? </a:t>
            </a:r>
          </a:p>
          <a:p>
            <a:pPr marL="285750" indent="-285750">
              <a:buFont typeface="Arial" panose="020B0604020202020204" pitchFamily="34" charset="0"/>
              <a:buChar char="•"/>
            </a:pPr>
            <a:r>
              <a:rPr lang="en-US" dirty="0">
                <a:solidFill>
                  <a:schemeClr val="tx1"/>
                </a:solidFill>
              </a:rPr>
              <a:t>Are consumers manipulated by these tactics or is it a benefit?</a:t>
            </a:r>
          </a:p>
        </p:txBody>
      </p:sp>
      <p:sp>
        <p:nvSpPr>
          <p:cNvPr id="10" name="Footer Placeholder 5">
            <a:extLst>
              <a:ext uri="{FF2B5EF4-FFF2-40B4-BE49-F238E27FC236}">
                <a16:creationId xmlns:a16="http://schemas.microsoft.com/office/drawing/2014/main" id="{FA40FE44-A662-2B43-AE4F-B290745F81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699B3D6D-7B80-3AA0-7083-99759FC87DD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410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Even time series forecasting can be harmful</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13</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Starbuck’s doing?</a:t>
            </a:r>
          </a:p>
        </p:txBody>
      </p:sp>
      <p:sp>
        <p:nvSpPr>
          <p:cNvPr id="9" name="Footer Placeholder 5">
            <a:extLst>
              <a:ext uri="{FF2B5EF4-FFF2-40B4-BE49-F238E27FC236}">
                <a16:creationId xmlns:a16="http://schemas.microsoft.com/office/drawing/2014/main" id="{CFF8E0AE-C03B-5E47-AD32-6CB2F5433B2D}"/>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776092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14</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Isn’t scheduling a normal operation of most businesses?</a:t>
            </a:r>
          </a:p>
        </p:txBody>
      </p:sp>
      <p:sp>
        <p:nvSpPr>
          <p:cNvPr id="9" name="Footer Placeholder 5">
            <a:extLst>
              <a:ext uri="{FF2B5EF4-FFF2-40B4-BE49-F238E27FC236}">
                <a16:creationId xmlns:a16="http://schemas.microsoft.com/office/drawing/2014/main" id="{A1436EF9-23EC-FD48-ACE0-62A6250361C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356B22C4-AB92-7A9C-B05E-BB5E09682B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34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15</a:t>
            </a:fld>
            <a:endParaRPr lang="en-US">
              <a:solidFill>
                <a:prstClr val="black">
                  <a:tint val="75000"/>
                </a:prstClr>
              </a:solidFill>
            </a:endParaRPr>
          </a:p>
        </p:txBody>
      </p:sp>
      <p:pic>
        <p:nvPicPr>
          <p:cNvPr id="3074" name="Picture 2" descr="Image result for starbuck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5987" y="2706689"/>
            <a:ext cx="1828800" cy="1849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9" name="Rectangle 8"/>
          <p:cNvSpPr/>
          <p:nvPr/>
        </p:nvSpPr>
        <p:spPr>
          <a:xfrm>
            <a:off x="401949" y="4886326"/>
            <a:ext cx="8340102" cy="11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Does optimizing a schedule for near term hardship ultimately ensure success of the company and lead to job stability?  </a:t>
            </a:r>
          </a:p>
          <a:p>
            <a:pPr marL="285750" indent="-285750">
              <a:buFont typeface="Arial" panose="020B0604020202020204" pitchFamily="34" charset="0"/>
              <a:buChar char="•"/>
            </a:pPr>
            <a:r>
              <a:rPr lang="en-US" sz="1600" dirty="0">
                <a:solidFill>
                  <a:schemeClr val="tx1"/>
                </a:solidFill>
              </a:rPr>
              <a:t>Does SBUX have a duty to employees as another stakeholder with varying social-economic situations?</a:t>
            </a:r>
          </a:p>
          <a:p>
            <a:pPr marL="285750" indent="-285750">
              <a:buFont typeface="Arial" panose="020B0604020202020204" pitchFamily="34" charset="0"/>
              <a:buChar char="•"/>
            </a:pPr>
            <a:r>
              <a:rPr lang="en-US" sz="1600" dirty="0">
                <a:solidFill>
                  <a:schemeClr val="tx1"/>
                </a:solidFill>
              </a:rPr>
              <a:t>Are customers willing to wait a few minutes longer due to less than fully optimized schedules?</a:t>
            </a:r>
          </a:p>
        </p:txBody>
      </p:sp>
      <p:sp>
        <p:nvSpPr>
          <p:cNvPr id="10" name="Footer Placeholder 5">
            <a:extLst>
              <a:ext uri="{FF2B5EF4-FFF2-40B4-BE49-F238E27FC236}">
                <a16:creationId xmlns:a16="http://schemas.microsoft.com/office/drawing/2014/main" id="{134ACDE6-7EDB-D742-9500-5B1B284D993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B62CE407-EDE4-5FBA-245C-850512C48D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74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500064" y="365126"/>
            <a:ext cx="8086724" cy="591477"/>
          </a:xfrm>
        </p:spPr>
        <p:txBody>
          <a:bodyPr/>
          <a:lstStyle/>
          <a:p>
            <a:r>
              <a:rPr lang="en-US" sz="3200" dirty="0"/>
              <a:t>What about impacts for vulnerable populations?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16</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Watson amazing technology free from moral obligation?</a:t>
            </a:r>
          </a:p>
        </p:txBody>
      </p:sp>
      <p:sp>
        <p:nvSpPr>
          <p:cNvPr id="8" name="Footer Placeholder 5">
            <a:extLst>
              <a:ext uri="{FF2B5EF4-FFF2-40B4-BE49-F238E27FC236}">
                <a16:creationId xmlns:a16="http://schemas.microsoft.com/office/drawing/2014/main" id="{14DE7599-1CEC-2E43-B3A5-7F5F386A31D0}"/>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861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17</a:t>
            </a:fld>
            <a:endParaRPr lang="en-US">
              <a:solidFill>
                <a:prstClr val="black">
                  <a:tint val="75000"/>
                </a:prstClr>
              </a:solidFill>
            </a:endParaRPr>
          </a:p>
        </p:txBody>
      </p:sp>
      <p:pic>
        <p:nvPicPr>
          <p:cNvPr id="4100" name="Picture 4" descr="Image result for ib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02" y="2833270"/>
            <a:ext cx="4203700" cy="1544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Who was impacted?</a:t>
            </a:r>
          </a:p>
          <a:p>
            <a:pPr algn="ctr"/>
            <a:r>
              <a:rPr lang="en-US" dirty="0"/>
              <a:t>If so, what did the practitioners and leaders miss?</a:t>
            </a:r>
          </a:p>
          <a:p>
            <a:pPr algn="ctr"/>
            <a:r>
              <a:rPr lang="en-US" dirty="0"/>
              <a:t>What could have been done to mitigate the impact? </a:t>
            </a:r>
          </a:p>
        </p:txBody>
      </p:sp>
      <p:sp>
        <p:nvSpPr>
          <p:cNvPr id="10" name="Rectangle 9"/>
          <p:cNvSpPr/>
          <p:nvPr/>
        </p:nvSpPr>
        <p:spPr>
          <a:xfrm>
            <a:off x="423858" y="4836255"/>
            <a:ext cx="8086725" cy="140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Was it marketing ignorance, merely aspirational claims, or truly deceptive?  Does that matter to patients?  </a:t>
            </a:r>
          </a:p>
          <a:p>
            <a:pPr marL="285750" indent="-285750">
              <a:buFont typeface="Arial" panose="020B0604020202020204" pitchFamily="34" charset="0"/>
              <a:buChar char="•"/>
            </a:pPr>
            <a:r>
              <a:rPr lang="en-US" sz="1600" dirty="0">
                <a:solidFill>
                  <a:schemeClr val="tx1"/>
                </a:solidFill>
              </a:rPr>
              <a:t>What duty do the technical folks have to inform of limitations to sales, business and customers?  </a:t>
            </a:r>
          </a:p>
          <a:p>
            <a:pPr marL="285750" indent="-285750">
              <a:buFont typeface="Arial" panose="020B0604020202020204" pitchFamily="34" charset="0"/>
              <a:buChar char="•"/>
            </a:pPr>
            <a:r>
              <a:rPr lang="en-US" sz="1600" dirty="0">
                <a:solidFill>
                  <a:schemeClr val="tx1"/>
                </a:solidFill>
              </a:rPr>
              <a:t>Do business leaders have a duty to question the choices and practices of technical creators?</a:t>
            </a:r>
          </a:p>
          <a:p>
            <a:pPr marL="285750" indent="-285750">
              <a:buFont typeface="Arial" panose="020B0604020202020204" pitchFamily="34" charset="0"/>
              <a:buChar char="•"/>
            </a:pPr>
            <a:r>
              <a:rPr lang="en-US" sz="1600" dirty="0">
                <a:solidFill>
                  <a:schemeClr val="tx1"/>
                </a:solidFill>
              </a:rPr>
              <a:t>What duty do the customers have to thoroughly review the underlying technology?</a:t>
            </a:r>
          </a:p>
        </p:txBody>
      </p:sp>
      <p:sp>
        <p:nvSpPr>
          <p:cNvPr id="11" name="Footer Placeholder 5">
            <a:extLst>
              <a:ext uri="{FF2B5EF4-FFF2-40B4-BE49-F238E27FC236}">
                <a16:creationId xmlns:a16="http://schemas.microsoft.com/office/drawing/2014/main" id="{2E2D5E53-E9E6-6D4F-AF9A-E779E4D4271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6" name="Title 5">
            <a:extLst>
              <a:ext uri="{FF2B5EF4-FFF2-40B4-BE49-F238E27FC236}">
                <a16:creationId xmlns:a16="http://schemas.microsoft.com/office/drawing/2014/main" id="{CB40665F-841B-CCA3-A699-2FDD974774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5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DD75B-3744-F54B-B454-0F35B8B3665F}"/>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7B46C66-77AD-104D-9F40-553AF7F447A9}"/>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A31604B-1DF5-5747-9829-4675DEAA299D}"/>
              </a:ext>
            </a:extLst>
          </p:cNvPr>
          <p:cNvSpPr>
            <a:spLocks noGrp="1"/>
          </p:cNvSpPr>
          <p:nvPr>
            <p:ph type="ftr" sz="quarter" idx="3"/>
          </p:nvPr>
        </p:nvSpPr>
        <p:spPr/>
        <p:txBody>
          <a:bodyPr/>
          <a:lstStyle/>
          <a:p>
            <a:r>
              <a:rPr lang="en-US" dirty="0">
                <a:solidFill>
                  <a:prstClr val="black">
                    <a:tint val="75000"/>
                  </a:prstClr>
                </a:solidFill>
              </a:rPr>
              <a:t>Kwartler </a:t>
            </a:r>
          </a:p>
        </p:txBody>
      </p:sp>
      <p:pic>
        <p:nvPicPr>
          <p:cNvPr id="1026" name="Picture 2">
            <a:extLst>
              <a:ext uri="{FF2B5EF4-FFF2-40B4-BE49-F238E27FC236}">
                <a16:creationId xmlns:a16="http://schemas.microsoft.com/office/drawing/2014/main" id="{9F880EE5-8937-A54D-B0BF-B0A090FAE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72" y="836993"/>
            <a:ext cx="8102600" cy="927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E74930B-D58B-364E-AC60-658CAFF48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 y="2024609"/>
            <a:ext cx="5185704" cy="7551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C03482-6CF9-7843-82BA-7839C3FF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88" y="1837607"/>
            <a:ext cx="5752492" cy="3323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6A52E82-7B11-F44E-9892-60F999E0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68" y="3058550"/>
            <a:ext cx="4573003" cy="31410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CA944-112E-2D4A-B369-0465284A60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711" y="2610930"/>
            <a:ext cx="4279393" cy="10044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C627DE6-E577-B340-925B-951ADA180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2544" y="3864963"/>
            <a:ext cx="4133088" cy="5799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B26234-C796-BB4B-9CAA-F37B7B29F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967" y="4630773"/>
            <a:ext cx="4544694" cy="12213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CF0A85DF-0A08-7391-FEC9-0214E28DA1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891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0ADC-02A4-734B-9B01-18ED80DDFC0D}"/>
              </a:ext>
            </a:extLst>
          </p:cNvPr>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a:extLst>
              <a:ext uri="{FF2B5EF4-FFF2-40B4-BE49-F238E27FC236}">
                <a16:creationId xmlns:a16="http://schemas.microsoft.com/office/drawing/2014/main" id="{B3B1A87B-30C1-7549-92A5-7A484A7ADB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5481A9-89DB-9846-8ABB-A3DED41E109A}"/>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92ACE03-F1C5-A647-904A-169FC88D762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6" name="TextBox 5">
            <a:extLst>
              <a:ext uri="{FF2B5EF4-FFF2-40B4-BE49-F238E27FC236}">
                <a16:creationId xmlns:a16="http://schemas.microsoft.com/office/drawing/2014/main" id="{05E3FEF5-C923-E448-A526-199A66391578}"/>
              </a:ext>
            </a:extLst>
          </p:cNvPr>
          <p:cNvSpPr txBox="1"/>
          <p:nvPr/>
        </p:nvSpPr>
        <p:spPr>
          <a:xfrm>
            <a:off x="420624" y="2286000"/>
            <a:ext cx="7991856" cy="2554545"/>
          </a:xfrm>
          <a:prstGeom prst="rect">
            <a:avLst/>
          </a:prstGeom>
          <a:noFill/>
        </p:spPr>
        <p:txBody>
          <a:bodyPr wrap="square" rtlCol="0">
            <a:spAutoFit/>
          </a:bodyPr>
          <a:lstStyle/>
          <a:p>
            <a:r>
              <a:rPr lang="en-US" sz="3200" dirty="0"/>
              <a:t>Unfair AI isn’t doing something wrong – it’s exposing problems that </a:t>
            </a:r>
            <a:r>
              <a:rPr lang="en-US" sz="3200" i="1" dirty="0"/>
              <a:t>already</a:t>
            </a:r>
            <a:r>
              <a:rPr lang="en-US" sz="3200" dirty="0"/>
              <a:t> exist in human systems, the underlying data and/or </a:t>
            </a:r>
            <a:r>
              <a:rPr lang="en-US" sz="3200" dirty="0" err="1"/>
              <a:t>productionalizing</a:t>
            </a:r>
            <a:r>
              <a:rPr lang="en-US" sz="3200" dirty="0"/>
              <a:t> models without proper governance.</a:t>
            </a:r>
          </a:p>
        </p:txBody>
      </p:sp>
    </p:spTree>
    <p:extLst>
      <p:ext uri="{BB962C8B-B14F-4D97-AF65-F5344CB8AC3E}">
        <p14:creationId xmlns:p14="http://schemas.microsoft.com/office/powerpoint/2010/main" val="129380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a:t>
            </a:fld>
            <a:endParaRPr lang="en-US">
              <a:solidFill>
                <a:prstClr val="black">
                  <a:tint val="75000"/>
                </a:prstClr>
              </a:solidFill>
            </a:endParaRPr>
          </a:p>
        </p:txBody>
      </p:sp>
      <p:pic>
        <p:nvPicPr>
          <p:cNvPr id="2052" name="Picture 4" descr="Image result for business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497012"/>
            <a:ext cx="2962275" cy="2962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8626" y="5172075"/>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1970, Milton Friedman famously argued that the only social responsibility of business was to maximize profits. </a:t>
            </a:r>
          </a:p>
          <a:p>
            <a:pPr algn="ctr"/>
            <a:r>
              <a:rPr lang="en-US" dirty="0"/>
              <a:t>“The only business of business is business” -President </a:t>
            </a:r>
            <a:r>
              <a:rPr lang="en-US" b="1" dirty="0"/>
              <a:t>Calvin Coolidge</a:t>
            </a:r>
            <a:endParaRPr lang="en-US" dirty="0"/>
          </a:p>
        </p:txBody>
      </p:sp>
      <p:sp>
        <p:nvSpPr>
          <p:cNvPr id="9" name="Footer Placeholder 5">
            <a:extLst>
              <a:ext uri="{FF2B5EF4-FFF2-40B4-BE49-F238E27FC236}">
                <a16:creationId xmlns:a16="http://schemas.microsoft.com/office/drawing/2014/main" id="{1EA26342-25F5-7349-AB5B-E09DA829DED9}"/>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0728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4CF2231-85EA-7742-A4FF-F11C2B096399}"/>
              </a:ext>
            </a:extLst>
          </p:cNvPr>
          <p:cNvSpPr>
            <a:spLocks noGrp="1"/>
          </p:cNvSpPr>
          <p:nvPr>
            <p:ph type="title"/>
          </p:nvPr>
        </p:nvSpPr>
        <p:spPr>
          <a:xfrm>
            <a:off x="603504" y="5116529"/>
            <a:ext cx="7944130" cy="1000655"/>
          </a:xfrm>
        </p:spPr>
        <p:txBody>
          <a:bodyPr vert="horz" lIns="91440" tIns="45720" rIns="91440" bIns="45720" rtlCol="0" anchor="t">
            <a:noAutofit/>
          </a:bodyPr>
          <a:lstStyle/>
          <a:p>
            <a:pPr defTabSz="914400"/>
            <a:r>
              <a:rPr lang="en-US" sz="2400" dirty="0">
                <a:solidFill>
                  <a:schemeClr val="tx2"/>
                </a:solidFill>
              </a:rPr>
              <a:t>Machine Vision famously cannot detect people of color well.  Used in remote proctoring this can be problematic.</a:t>
            </a:r>
          </a:p>
        </p:txBody>
      </p:sp>
      <p:pic>
        <p:nvPicPr>
          <p:cNvPr id="6" name="Picture 5">
            <a:extLst>
              <a:ext uri="{FF2B5EF4-FFF2-40B4-BE49-F238E27FC236}">
                <a16:creationId xmlns:a16="http://schemas.microsoft.com/office/drawing/2014/main" id="{66BED0BC-F2C6-0044-A30E-969BF06397F2}"/>
              </a:ext>
            </a:extLst>
          </p:cNvPr>
          <p:cNvPicPr>
            <a:picLocks noChangeAspect="1"/>
          </p:cNvPicPr>
          <p:nvPr/>
        </p:nvPicPr>
        <p:blipFill rotWithShape="1">
          <a:blip r:embed="rId2"/>
          <a:srcRect t="17583"/>
          <a:stretch/>
        </p:blipFill>
        <p:spPr>
          <a:xfrm>
            <a:off x="20" y="10"/>
            <a:ext cx="9143980"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FCE5DB16-C555-B846-843C-D08CC62F8E3F}"/>
              </a:ext>
            </a:extLst>
          </p:cNvPr>
          <p:cNvSpPr>
            <a:spLocks noGrp="1"/>
          </p:cNvSpPr>
          <p:nvPr>
            <p:ph type="dt" sz="half" idx="10"/>
          </p:nvPr>
        </p:nvSpPr>
        <p:spPr>
          <a:xfrm>
            <a:off x="603504" y="6356350"/>
            <a:ext cx="2057400" cy="365125"/>
          </a:xfrm>
        </p:spPr>
        <p:txBody>
          <a:bodyPr vert="horz" lIns="91440" tIns="45720" rIns="91440" bIns="45720" rtlCol="0" anchor="ctr">
            <a:normAutofit/>
          </a:bodyPr>
          <a:lstStyle/>
          <a:p>
            <a:pPr>
              <a:spcAft>
                <a:spcPts val="600"/>
              </a:spcAft>
              <a:defRPr/>
            </a:pPr>
            <a:fld id="{6700A58B-DD98-43D0-B791-721480A02982}" type="datetime1">
              <a:rPr lang="en-US" sz="1000">
                <a:solidFill>
                  <a:prstClr val="black">
                    <a:tint val="75000"/>
                  </a:prstClr>
                </a:solidFill>
                <a:latin typeface="Calibri" panose="020F0502020204030204"/>
              </a:rPr>
              <a:pPr>
                <a:spcAft>
                  <a:spcPts val="600"/>
                </a:spcAft>
                <a:defRPr/>
              </a:pPr>
              <a:t>4/22/24</a:t>
            </a:fld>
            <a:endParaRPr lang="en-US" sz="1000">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E0E86A82-6FC8-8944-B624-C9FA1B6F927A}"/>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Kwartler </a:t>
            </a:r>
          </a:p>
        </p:txBody>
      </p:sp>
      <p:sp>
        <p:nvSpPr>
          <p:cNvPr id="4" name="Slide Number Placeholder 3">
            <a:extLst>
              <a:ext uri="{FF2B5EF4-FFF2-40B4-BE49-F238E27FC236}">
                <a16:creationId xmlns:a16="http://schemas.microsoft.com/office/drawing/2014/main" id="{45C4B371-F0D0-A94A-AA56-23F98888EBA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37290FF7-652B-4475-AEAB-8B1A5D23AE09}" type="slidenum">
              <a:rPr lang="en-US" sz="1000">
                <a:solidFill>
                  <a:prstClr val="black">
                    <a:tint val="75000"/>
                  </a:prstClr>
                </a:solidFill>
                <a:latin typeface="Calibri" panose="020F0502020204030204"/>
              </a:rPr>
              <a:pPr>
                <a:spcAft>
                  <a:spcPts val="600"/>
                </a:spcAft>
                <a:defRPr/>
              </a:pPr>
              <a:t>20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10653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1FB4-4D8B-6F45-A28B-BB3EC302DE7F}"/>
              </a:ext>
            </a:extLst>
          </p:cNvPr>
          <p:cNvSpPr>
            <a:spLocks noGrp="1"/>
          </p:cNvSpPr>
          <p:nvPr>
            <p:ph type="title"/>
          </p:nvPr>
        </p:nvSpPr>
        <p:spPr>
          <a:xfrm>
            <a:off x="480060" y="5576887"/>
            <a:ext cx="8183880" cy="640081"/>
          </a:xfrm>
        </p:spPr>
        <p:txBody>
          <a:bodyPr vert="horz" lIns="91440" tIns="45720" rIns="91440" bIns="45720" rtlCol="0" anchor="ctr">
            <a:noAutofit/>
          </a:bodyPr>
          <a:lstStyle/>
          <a:p>
            <a:pPr algn="ctr" defTabSz="914400"/>
            <a:r>
              <a:rPr lang="en-US" sz="1600" dirty="0"/>
              <a:t>An algo reinforces patterns in the data, rich kids go to private school with smaller class sizes  leading to better outcomes.  Kids in other classes, with the same grades are predicted to do worse merely because of class size….and of course it falls along racial lines too.</a:t>
            </a:r>
          </a:p>
        </p:txBody>
      </p:sp>
      <p:pic>
        <p:nvPicPr>
          <p:cNvPr id="6" name="Picture 5">
            <a:extLst>
              <a:ext uri="{FF2B5EF4-FFF2-40B4-BE49-F238E27FC236}">
                <a16:creationId xmlns:a16="http://schemas.microsoft.com/office/drawing/2014/main" id="{740B7AFD-01EC-C946-B063-2D4F8BC3B8EF}"/>
              </a:ext>
            </a:extLst>
          </p:cNvPr>
          <p:cNvPicPr>
            <a:picLocks noChangeAspect="1"/>
          </p:cNvPicPr>
          <p:nvPr/>
        </p:nvPicPr>
        <p:blipFill rotWithShape="1">
          <a:blip r:embed="rId2"/>
          <a:srcRect r="1" b="10792"/>
          <a:stretch/>
        </p:blipFill>
        <p:spPr>
          <a:xfrm>
            <a:off x="480060" y="506730"/>
            <a:ext cx="8183880" cy="4836795"/>
          </a:xfrm>
          <a:prstGeom prst="rect">
            <a:avLst/>
          </a:prstGeom>
          <a:ln w="19050">
            <a:solidFill>
              <a:schemeClr val="tx1"/>
            </a:solidFill>
            <a:miter lim="800000"/>
          </a:ln>
        </p:spPr>
      </p:pic>
      <p:sp>
        <p:nvSpPr>
          <p:cNvPr id="2" name="Date Placeholder 1">
            <a:extLst>
              <a:ext uri="{FF2B5EF4-FFF2-40B4-BE49-F238E27FC236}">
                <a16:creationId xmlns:a16="http://schemas.microsoft.com/office/drawing/2014/main" id="{77A89850-9868-3C4B-83F5-22FD1A4F4A1D}"/>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6700A58B-DD98-43D0-B791-721480A02982}" type="datetime1">
              <a:rPr lang="en-US" sz="1200">
                <a:solidFill>
                  <a:schemeClr val="tx1">
                    <a:alpha val="80000"/>
                  </a:schemeClr>
                </a:solidFill>
              </a:rPr>
              <a:pPr defTabSz="457200">
                <a:spcAft>
                  <a:spcPts val="600"/>
                </a:spcAft>
              </a:pPr>
              <a:t>4/22/24</a:t>
            </a:fld>
            <a:endParaRPr lang="en-US" sz="1200">
              <a:solidFill>
                <a:schemeClr val="tx1">
                  <a:alpha val="80000"/>
                </a:schemeClr>
              </a:solidFill>
            </a:endParaRPr>
          </a:p>
        </p:txBody>
      </p:sp>
      <p:sp>
        <p:nvSpPr>
          <p:cNvPr id="5" name="Footer Placeholder 4">
            <a:extLst>
              <a:ext uri="{FF2B5EF4-FFF2-40B4-BE49-F238E27FC236}">
                <a16:creationId xmlns:a16="http://schemas.microsoft.com/office/drawing/2014/main" id="{2017BCBF-B4BA-F54A-B2D6-486CC026293B}"/>
              </a:ext>
            </a:extLst>
          </p:cNvPr>
          <p:cNvSpPr>
            <a:spLocks noGrp="1"/>
          </p:cNvSpPr>
          <p:nvPr>
            <p:ph type="ftr" sz="quarter" idx="3"/>
          </p:nvPr>
        </p:nvSpPr>
        <p:spPr>
          <a:xfrm>
            <a:off x="3028950" y="6356350"/>
            <a:ext cx="3086100" cy="365125"/>
          </a:xfrm>
        </p:spPr>
        <p:txBody>
          <a:bodyPr vert="horz" lIns="91440" tIns="45720" rIns="91440" bIns="45720" rtlCol="0" anchor="ctr">
            <a:normAutofit/>
          </a:bodyPr>
          <a:lstStyle/>
          <a:p>
            <a:pPr defTabSz="457200">
              <a:spcAft>
                <a:spcPts val="600"/>
              </a:spcAft>
            </a:pPr>
            <a:r>
              <a:rPr lang="en-US" sz="1200" kern="1200" dirty="0">
                <a:solidFill>
                  <a:schemeClr val="tx1">
                    <a:alpha val="80000"/>
                  </a:schemeClr>
                </a:solidFill>
                <a:latin typeface="+mn-lt"/>
                <a:ea typeface="+mn-ea"/>
                <a:cs typeface="+mn-cs"/>
              </a:rPr>
              <a:t>Kwartler </a:t>
            </a:r>
          </a:p>
        </p:txBody>
      </p:sp>
      <p:sp>
        <p:nvSpPr>
          <p:cNvPr id="4" name="Slide Number Placeholder 3">
            <a:extLst>
              <a:ext uri="{FF2B5EF4-FFF2-40B4-BE49-F238E27FC236}">
                <a16:creationId xmlns:a16="http://schemas.microsoft.com/office/drawing/2014/main" id="{F4DCF1ED-D059-A749-B9E5-B36EBB4D798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37290FF7-652B-4475-AEAB-8B1A5D23AE09}" type="slidenum">
              <a:rPr lang="en-US" sz="1200">
                <a:solidFill>
                  <a:schemeClr val="tx1">
                    <a:alpha val="80000"/>
                  </a:schemeClr>
                </a:solidFill>
              </a:rPr>
              <a:pPr defTabSz="457200">
                <a:spcAft>
                  <a:spcPts val="600"/>
                </a:spcAft>
              </a:pPr>
              <a:t>21</a:t>
            </a:fld>
            <a:endParaRPr lang="en-US" sz="1200">
              <a:solidFill>
                <a:schemeClr val="tx1">
                  <a:alpha val="80000"/>
                </a:schemeClr>
              </a:solidFill>
            </a:endParaRPr>
          </a:p>
        </p:txBody>
      </p:sp>
    </p:spTree>
    <p:extLst>
      <p:ext uri="{BB962C8B-B14F-4D97-AF65-F5344CB8AC3E}">
        <p14:creationId xmlns:p14="http://schemas.microsoft.com/office/powerpoint/2010/main" val="24744577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42492146"/>
              </p:ext>
            </p:extLst>
          </p:nvPr>
        </p:nvGraphicFramePr>
        <p:xfrm>
          <a:off x="300036" y="1139817"/>
          <a:ext cx="8486778" cy="128524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Categorical Imperative</a:t>
                      </a:r>
                    </a:p>
                  </a:txBody>
                  <a:tcPr/>
                </a:tc>
                <a:tc>
                  <a:txBody>
                    <a:bodyPr/>
                    <a:lstStyle/>
                    <a:p>
                      <a:r>
                        <a:rPr lang="en-US" dirty="0"/>
                        <a:t>Kant</a:t>
                      </a:r>
                    </a:p>
                  </a:txBody>
                  <a:tcPr/>
                </a:tc>
                <a:tc>
                  <a:txBody>
                    <a:bodyPr/>
                    <a:lstStyle/>
                    <a:p>
                      <a:r>
                        <a:rPr lang="en-US" dirty="0"/>
                        <a:t>Make your action a</a:t>
                      </a:r>
                      <a:r>
                        <a:rPr lang="en-US" baseline="0" dirty="0"/>
                        <a:t> universal law to see if it is ethical.  </a:t>
                      </a:r>
                      <a:r>
                        <a:rPr lang="en-US" dirty="0"/>
                        <a:t>Taken to an extreme, if</a:t>
                      </a:r>
                      <a:r>
                        <a:rPr lang="en-US" baseline="0" dirty="0"/>
                        <a:t> the action becomes illogical, then it is immoral.</a:t>
                      </a:r>
                      <a:endParaRPr lang="en-US" dirty="0"/>
                    </a:p>
                  </a:txBody>
                  <a:tcPr/>
                </a:tc>
                <a:tc>
                  <a:txBody>
                    <a:bodyPr/>
                    <a:lstStyle/>
                    <a:p>
                      <a:r>
                        <a:rPr lang="en-US" dirty="0"/>
                        <a:t>For</a:t>
                      </a:r>
                      <a:r>
                        <a:rPr lang="en-US" baseline="0" dirty="0"/>
                        <a:t> stealing property…if everyone stole all property whenever they wanted then property itself loses all value making your act illogical.  Therefore stealing is unethical.</a:t>
                      </a:r>
                      <a:endParaRPr lang="en-US" dirty="0"/>
                    </a:p>
                  </a:txBody>
                  <a:tcPr/>
                </a:tc>
                <a:extLst>
                  <a:ext uri="{0D108BD9-81ED-4DB2-BD59-A6C34878D82A}">
                    <a16:rowId xmlns:a16="http://schemas.microsoft.com/office/drawing/2014/main" val="10001"/>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22</a:t>
            </a:fld>
            <a:endParaRPr lang="en-US">
              <a:solidFill>
                <a:prstClr val="black">
                  <a:tint val="75000"/>
                </a:prstClr>
              </a:solidFill>
            </a:endParaRPr>
          </a:p>
        </p:txBody>
      </p:sp>
      <p:pic>
        <p:nvPicPr>
          <p:cNvPr id="1026" name="Picture 2" descr="Image result for immanuel kant meme">
            <a:extLst>
              <a:ext uri="{FF2B5EF4-FFF2-40B4-BE49-F238E27FC236}">
                <a16:creationId xmlns:a16="http://schemas.microsoft.com/office/drawing/2014/main" id="{BE394D6C-2838-4D91-9E93-4BE2E3569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019" y="2546351"/>
            <a:ext cx="2829962" cy="29633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C41CCA6A-EC6E-6B4A-91D3-031D0BAB579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365161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208696434"/>
              </p:ext>
            </p:extLst>
          </p:nvPr>
        </p:nvGraphicFramePr>
        <p:xfrm>
          <a:off x="300036" y="1139817"/>
          <a:ext cx="8486778" cy="149098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Golden Mean</a:t>
                      </a:r>
                    </a:p>
                  </a:txBody>
                  <a:tcPr/>
                </a:tc>
                <a:tc>
                  <a:txBody>
                    <a:bodyPr/>
                    <a:lstStyle/>
                    <a:p>
                      <a:r>
                        <a:rPr lang="en-US" dirty="0"/>
                        <a:t>Plato/Socrates/Aristotle</a:t>
                      </a:r>
                    </a:p>
                  </a:txBody>
                  <a:tcPr/>
                </a:tc>
                <a:tc>
                  <a:txBody>
                    <a:bodyPr/>
                    <a:lstStyle/>
                    <a:p>
                      <a:r>
                        <a:rPr lang="en-US" dirty="0"/>
                        <a:t>Virtuous</a:t>
                      </a:r>
                      <a:r>
                        <a:rPr lang="en-US" baseline="0" dirty="0"/>
                        <a:t> actions are between two extremes, deficiency and excess.  At times, extremities are needed but mostly the middle (mean) is the moral choice.</a:t>
                      </a:r>
                      <a:endParaRPr lang="en-US" dirty="0"/>
                    </a:p>
                  </a:txBody>
                  <a:tcPr/>
                </a:tc>
                <a:tc>
                  <a:txBody>
                    <a:bodyPr/>
                    <a:lstStyle/>
                    <a:p>
                      <a:r>
                        <a:rPr lang="en-US" dirty="0"/>
                        <a:t>Sometimes you should be courageous but not always…that would lead to a reckless death.  Sometimes you need to be fearful but not always that would lead to unfulfilled opportunity as a coward.</a:t>
                      </a:r>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23</a:t>
            </a:fld>
            <a:endParaRPr lang="en-US">
              <a:solidFill>
                <a:prstClr val="black">
                  <a:tint val="75000"/>
                </a:prstClr>
              </a:solidFill>
            </a:endParaRPr>
          </a:p>
        </p:txBody>
      </p:sp>
      <p:pic>
        <p:nvPicPr>
          <p:cNvPr id="2050" name="Picture 2" descr="Image result for aristotle meme">
            <a:extLst>
              <a:ext uri="{FF2B5EF4-FFF2-40B4-BE49-F238E27FC236}">
                <a16:creationId xmlns:a16="http://schemas.microsoft.com/office/drawing/2014/main" id="{CC754B6F-F4B5-4872-95BA-5A217B871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42" y="3056418"/>
            <a:ext cx="1889115" cy="283057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7248FD34-BB45-5940-8D1D-5760DEC66BC5}"/>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5055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56497523"/>
              </p:ext>
            </p:extLst>
          </p:nvPr>
        </p:nvGraphicFramePr>
        <p:xfrm>
          <a:off x="300036" y="1139817"/>
          <a:ext cx="8486778" cy="190246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Utilitarianism</a:t>
                      </a:r>
                    </a:p>
                    <a:p>
                      <a:pPr marL="285750" indent="-285750">
                        <a:buFontTx/>
                        <a:buChar char="-"/>
                      </a:pPr>
                      <a:r>
                        <a:rPr lang="en-US" dirty="0"/>
                        <a:t>Self –interest</a:t>
                      </a:r>
                    </a:p>
                    <a:p>
                      <a:pPr marL="285750" indent="-285750">
                        <a:buFontTx/>
                        <a:buChar char="-"/>
                      </a:pPr>
                      <a:r>
                        <a:rPr lang="en-US" dirty="0"/>
                        <a:t>Common</a:t>
                      </a:r>
                      <a:r>
                        <a:rPr lang="en-US" baseline="0" dirty="0"/>
                        <a:t> Good</a:t>
                      </a:r>
                      <a:endParaRPr lang="en-US" dirty="0"/>
                    </a:p>
                    <a:p>
                      <a:endParaRPr lang="en-US" dirty="0"/>
                    </a:p>
                  </a:txBody>
                  <a:tcPr/>
                </a:tc>
                <a:tc>
                  <a:txBody>
                    <a:bodyPr/>
                    <a:lstStyle/>
                    <a:p>
                      <a:r>
                        <a:rPr lang="en-US" dirty="0"/>
                        <a:t>Mill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Ethical</a:t>
                      </a:r>
                      <a:r>
                        <a:rPr lang="en-US" baseline="0" dirty="0"/>
                        <a:t> decisions are those that maximize happiness and minimize pain.</a:t>
                      </a:r>
                      <a:r>
                        <a:rPr lang="en-US" dirty="0"/>
                        <a:t> “it’s ok to hurt a small group to maximize the gain for the larger group.” </a:t>
                      </a:r>
                    </a:p>
                    <a:p>
                      <a:endParaRPr lang="en-US" dirty="0"/>
                    </a:p>
                  </a:txBody>
                  <a:tcPr/>
                </a:tc>
                <a:tc>
                  <a:txBody>
                    <a:bodyPr/>
                    <a:lstStyle/>
                    <a:p>
                      <a:r>
                        <a:rPr lang="en-US" dirty="0"/>
                        <a:t>Seatbelts and mandatory safety features increase a car’s cost, and can be uncomfortable or even cause harm (airbag going off not in an accident) but the greater good, with more saved lives is worth the added expense and weighed against malfunction.</a:t>
                      </a:r>
                    </a:p>
                  </a:txBody>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24</a:t>
            </a:fld>
            <a:endParaRPr lang="en-US">
              <a:solidFill>
                <a:prstClr val="black">
                  <a:tint val="75000"/>
                </a:prstClr>
              </a:solidFill>
            </a:endParaRPr>
          </a:p>
        </p:txBody>
      </p:sp>
      <p:pic>
        <p:nvPicPr>
          <p:cNvPr id="3074" name="Picture 2" descr="Image result for utilitarianism meme">
            <a:extLst>
              <a:ext uri="{FF2B5EF4-FFF2-40B4-BE49-F238E27FC236}">
                <a16:creationId xmlns:a16="http://schemas.microsoft.com/office/drawing/2014/main" id="{40E72E3C-DD01-4152-9782-CB4F429EA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6" y="3316510"/>
            <a:ext cx="3400180" cy="2550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tilitarianism meme">
            <a:extLst>
              <a:ext uri="{FF2B5EF4-FFF2-40B4-BE49-F238E27FC236}">
                <a16:creationId xmlns:a16="http://schemas.microsoft.com/office/drawing/2014/main" id="{89B3A293-572E-4065-A7A9-29027565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804" y="3316510"/>
            <a:ext cx="3649786" cy="258422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a:extLst>
              <a:ext uri="{FF2B5EF4-FFF2-40B4-BE49-F238E27FC236}">
                <a16:creationId xmlns:a16="http://schemas.microsoft.com/office/drawing/2014/main" id="{F3C30325-1184-9647-BCCC-729A195AFE27}"/>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7093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68900462"/>
              </p:ext>
            </p:extLst>
          </p:nvPr>
        </p:nvGraphicFramePr>
        <p:xfrm>
          <a:off x="300036" y="1139817"/>
          <a:ext cx="8486778" cy="1079500"/>
        </p:xfrm>
        <a:graphic>
          <a:graphicData uri="http://schemas.openxmlformats.org/drawingml/2006/table">
            <a:tbl>
              <a:tblPr firstRow="1" bandRow="1">
                <a:tableStyleId>{5C22544A-7EE6-4342-B048-85BDC9FD1C3A}</a:tableStyleId>
              </a:tblPr>
              <a:tblGrid>
                <a:gridCol w="1214439">
                  <a:extLst>
                    <a:ext uri="{9D8B030D-6E8A-4147-A177-3AD203B41FA5}">
                      <a16:colId xmlns:a16="http://schemas.microsoft.com/office/drawing/2014/main" val="20000"/>
                    </a:ext>
                  </a:extLst>
                </a:gridCol>
                <a:gridCol w="1243013">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3314701">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r>
                        <a:rPr lang="en-US" dirty="0"/>
                        <a:t>Proponent</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Rights based</a:t>
                      </a:r>
                    </a:p>
                  </a:txBody>
                  <a:tcPr/>
                </a:tc>
                <a:tc>
                  <a:txBody>
                    <a:bodyPr/>
                    <a:lstStyle/>
                    <a:p>
                      <a:r>
                        <a:rPr lang="en-US" dirty="0"/>
                        <a:t>Locke</a:t>
                      </a:r>
                    </a:p>
                  </a:txBody>
                  <a:tcPr/>
                </a:tc>
                <a:tc>
                  <a:txBody>
                    <a:bodyPr/>
                    <a:lstStyle/>
                    <a:p>
                      <a:r>
                        <a:rPr lang="en-US" dirty="0"/>
                        <a:t>Humans beings are an</a:t>
                      </a:r>
                      <a:r>
                        <a:rPr lang="en-US" baseline="0" dirty="0"/>
                        <a:t> “end” not a “means”  and should be treated that way.</a:t>
                      </a:r>
                      <a:endParaRPr lang="en-US" dirty="0"/>
                    </a:p>
                  </a:txBody>
                  <a:tcPr/>
                </a:tc>
                <a:tc>
                  <a:txBody>
                    <a:bodyPr/>
                    <a:lstStyle/>
                    <a:p>
                      <a:r>
                        <a:rPr lang="en-US" dirty="0"/>
                        <a:t>All human being have the right to dignity and other debated rights.  Does this extend to animals?  Conscience robots?</a:t>
                      </a:r>
                    </a:p>
                  </a:txBody>
                  <a:tcPr/>
                </a:tc>
                <a:extLst>
                  <a:ext uri="{0D108BD9-81ED-4DB2-BD59-A6C34878D82A}">
                    <a16:rowId xmlns:a16="http://schemas.microsoft.com/office/drawing/2014/main" val="10004"/>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25</a:t>
            </a:fld>
            <a:endParaRPr lang="en-US">
              <a:solidFill>
                <a:prstClr val="black">
                  <a:tint val="75000"/>
                </a:prstClr>
              </a:solidFill>
            </a:endParaRPr>
          </a:p>
        </p:txBody>
      </p:sp>
      <p:pic>
        <p:nvPicPr>
          <p:cNvPr id="5122" name="Picture 2" descr="Image result for locke meme">
            <a:extLst>
              <a:ext uri="{FF2B5EF4-FFF2-40B4-BE49-F238E27FC236}">
                <a16:creationId xmlns:a16="http://schemas.microsoft.com/office/drawing/2014/main" id="{C0A8D927-5BEC-4157-8A95-C82F3568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5"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ocke meme">
            <a:extLst>
              <a:ext uri="{FF2B5EF4-FFF2-40B4-BE49-F238E27FC236}">
                <a16:creationId xmlns:a16="http://schemas.microsoft.com/office/drawing/2014/main" id="{DA0FA8E0-E054-4D51-8B6F-A70A317D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007306"/>
            <a:ext cx="238125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ohn locke meme">
            <a:extLst>
              <a:ext uri="{FF2B5EF4-FFF2-40B4-BE49-F238E27FC236}">
                <a16:creationId xmlns:a16="http://schemas.microsoft.com/office/drawing/2014/main" id="{27FE87DB-80E7-4198-84C7-6F35B1466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767" y="2513562"/>
            <a:ext cx="2110851" cy="26543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5">
            <a:extLst>
              <a:ext uri="{FF2B5EF4-FFF2-40B4-BE49-F238E27FC236}">
                <a16:creationId xmlns:a16="http://schemas.microsoft.com/office/drawing/2014/main" id="{19710270-D30E-1A4C-AA33-0873A8301EF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853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Some 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26</a:t>
            </a:fld>
            <a:endParaRPr lang="en-US">
              <a:solidFill>
                <a:prstClr val="black">
                  <a:tint val="75000"/>
                </a:prstClr>
              </a:solidFill>
            </a:endParaRPr>
          </a:p>
        </p:txBody>
      </p:sp>
      <p:sp>
        <p:nvSpPr>
          <p:cNvPr id="9" name="Rectangle 8">
            <a:extLst>
              <a:ext uri="{FF2B5EF4-FFF2-40B4-BE49-F238E27FC236}">
                <a16:creationId xmlns:a16="http://schemas.microsoft.com/office/drawing/2014/main" id="{461E3EC4-5611-4241-B153-0FD4799CC6FC}"/>
              </a:ext>
            </a:extLst>
          </p:cNvPr>
          <p:cNvSpPr/>
          <p:nvPr/>
        </p:nvSpPr>
        <p:spPr>
          <a:xfrm>
            <a:off x="423858" y="5595042"/>
            <a:ext cx="8086725" cy="477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some time to reflect on how you would react and which of these (and others perspectives) resonate with you.</a:t>
            </a:r>
          </a:p>
        </p:txBody>
      </p:sp>
      <p:pic>
        <p:nvPicPr>
          <p:cNvPr id="4098" name="Picture 2" descr="Image result for philosophy  meme">
            <a:extLst>
              <a:ext uri="{FF2B5EF4-FFF2-40B4-BE49-F238E27FC236}">
                <a16:creationId xmlns:a16="http://schemas.microsoft.com/office/drawing/2014/main" id="{70EDCE4F-1B77-4CD6-8D40-AF9F8E20DF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34" y="1149934"/>
            <a:ext cx="1410034" cy="1779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hilosophy  meme">
            <a:extLst>
              <a:ext uri="{FF2B5EF4-FFF2-40B4-BE49-F238E27FC236}">
                <a16:creationId xmlns:a16="http://schemas.microsoft.com/office/drawing/2014/main" id="{AE371A6C-DE6B-4141-B9B9-4CC3A80BA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958" y="1149934"/>
            <a:ext cx="2664273" cy="1777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philosophy  meme">
            <a:extLst>
              <a:ext uri="{FF2B5EF4-FFF2-40B4-BE49-F238E27FC236}">
                <a16:creationId xmlns:a16="http://schemas.microsoft.com/office/drawing/2014/main" id="{FA22FEE3-5F52-4CB5-9867-43D66C013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291" y="1149934"/>
            <a:ext cx="2072587" cy="16471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hilosophy  meme">
            <a:extLst>
              <a:ext uri="{FF2B5EF4-FFF2-40B4-BE49-F238E27FC236}">
                <a16:creationId xmlns:a16="http://schemas.microsoft.com/office/drawing/2014/main" id="{A5BB52CE-B849-4DF1-A8F7-CE02563C5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3" y="3120948"/>
            <a:ext cx="1962056" cy="21501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hilosophy  meme">
            <a:extLst>
              <a:ext uri="{FF2B5EF4-FFF2-40B4-BE49-F238E27FC236}">
                <a16:creationId xmlns:a16="http://schemas.microsoft.com/office/drawing/2014/main" id="{FE25D894-4569-4BB7-9CED-24D6E823F5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291" y="3184982"/>
            <a:ext cx="212407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hilosophy  meme">
            <a:extLst>
              <a:ext uri="{FF2B5EF4-FFF2-40B4-BE49-F238E27FC236}">
                <a16:creationId xmlns:a16="http://schemas.microsoft.com/office/drawing/2014/main" id="{005FC18C-7CB4-4673-A741-C7CF2050B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9470" y="3011788"/>
            <a:ext cx="1849600" cy="2325844"/>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5">
            <a:extLst>
              <a:ext uri="{FF2B5EF4-FFF2-40B4-BE49-F238E27FC236}">
                <a16:creationId xmlns:a16="http://schemas.microsoft.com/office/drawing/2014/main" id="{7E187C65-B149-4847-AAB4-6188D254195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1261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Popular Ethical Paradigms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27</a:t>
            </a:fld>
            <a:endParaRPr lang="en-US">
              <a:solidFill>
                <a:prstClr val="black">
                  <a:tint val="75000"/>
                </a:prstClr>
              </a:solidFill>
            </a:endParaRPr>
          </a:p>
        </p:txBody>
      </p:sp>
      <p:pic>
        <p:nvPicPr>
          <p:cNvPr id="3074" name="Picture 2" descr="Image result for business ethics mem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043114"/>
            <a:ext cx="4682825" cy="20323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8626" y="5229225"/>
            <a:ext cx="8086725" cy="828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you become a business leader or technician, having predefined values will help you in the moment. </a:t>
            </a:r>
          </a:p>
        </p:txBody>
      </p:sp>
      <p:sp>
        <p:nvSpPr>
          <p:cNvPr id="8" name="Footer Placeholder 5">
            <a:extLst>
              <a:ext uri="{FF2B5EF4-FFF2-40B4-BE49-F238E27FC236}">
                <a16:creationId xmlns:a16="http://schemas.microsoft.com/office/drawing/2014/main" id="{C6EEB3CA-A0DD-2F43-BB5E-8926F88AD1D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97884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28</a:t>
            </a:fld>
            <a:endParaRPr lang="en-US">
              <a:solidFill>
                <a:prstClr val="black">
                  <a:tint val="75000"/>
                </a:prstClr>
              </a:solidFill>
            </a:endParaRPr>
          </a:p>
        </p:txBody>
      </p:sp>
      <p:pic>
        <p:nvPicPr>
          <p:cNvPr id="8"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7" y="1960008"/>
            <a:ext cx="4662488" cy="27498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50092" y="5343522"/>
            <a:ext cx="7386638" cy="9191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Technology is a means to an end.  Stating data mining represents progress is misleading.  What is the end achieved?</a:t>
            </a:r>
          </a:p>
        </p:txBody>
      </p:sp>
      <p:sp>
        <p:nvSpPr>
          <p:cNvPr id="10" name="Footer Placeholder 5">
            <a:extLst>
              <a:ext uri="{FF2B5EF4-FFF2-40B4-BE49-F238E27FC236}">
                <a16:creationId xmlns:a16="http://schemas.microsoft.com/office/drawing/2014/main" id="{01DD52FF-9A36-684C-BD08-72E36FFD508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30677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4/22/24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29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p:txBody>
      </p:sp>
      <p:pic>
        <p:nvPicPr>
          <p:cNvPr id="8" name="Picture 7">
            <a:extLst>
              <a:ext uri="{FF2B5EF4-FFF2-40B4-BE49-F238E27FC236}">
                <a16:creationId xmlns:a16="http://schemas.microsoft.com/office/drawing/2014/main" id="{D11CA53F-0749-5546-9598-A2DBCB9D18DF}"/>
              </a:ext>
            </a:extLst>
          </p:cNvPr>
          <p:cNvPicPr>
            <a:picLocks noChangeAspect="1"/>
          </p:cNvPicPr>
          <p:nvPr/>
        </p:nvPicPr>
        <p:blipFill>
          <a:blip r:embed="rId2"/>
          <a:stretch>
            <a:fillRect/>
          </a:stretch>
        </p:blipFill>
        <p:spPr>
          <a:xfrm>
            <a:off x="336335" y="2120255"/>
            <a:ext cx="4793605" cy="23874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0D835A-8213-1742-8FAB-DCBD8312B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705" y="3695306"/>
            <a:ext cx="5517397" cy="2558894"/>
          </a:xfrm>
          <a:prstGeom prst="rect">
            <a:avLst/>
          </a:prstGeom>
          <a:ln>
            <a:solidFill>
              <a:schemeClr val="tx1"/>
            </a:solidFill>
          </a:ln>
        </p:spPr>
      </p:pic>
    </p:spTree>
    <p:extLst>
      <p:ext uri="{BB962C8B-B14F-4D97-AF65-F5344CB8AC3E}">
        <p14:creationId xmlns:p14="http://schemas.microsoft.com/office/powerpoint/2010/main" val="3861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Does anyone have a definition of business ethics?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3</a:t>
            </a:fld>
            <a:endParaRPr lang="en-US">
              <a:solidFill>
                <a:prstClr val="black">
                  <a:tint val="75000"/>
                </a:prstClr>
              </a:solidFill>
            </a:endParaRPr>
          </a:p>
        </p:txBody>
      </p:sp>
      <p:sp>
        <p:nvSpPr>
          <p:cNvPr id="9" name="Rectangle 8"/>
          <p:cNvSpPr/>
          <p:nvPr/>
        </p:nvSpPr>
        <p:spPr>
          <a:xfrm>
            <a:off x="542926" y="2971800"/>
            <a:ext cx="8086725"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set of behavioral standards informing and justifying your actions while transacting business, commerce etc.</a:t>
            </a:r>
          </a:p>
        </p:txBody>
      </p:sp>
      <p:sp>
        <p:nvSpPr>
          <p:cNvPr id="7" name="Footer Placeholder 5">
            <a:extLst>
              <a:ext uri="{FF2B5EF4-FFF2-40B4-BE49-F238E27FC236}">
                <a16:creationId xmlns:a16="http://schemas.microsoft.com/office/drawing/2014/main" id="{481D2BFB-CBC2-8047-B239-A7CEEA62DC03}"/>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23869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4/22/24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833125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Is Explainable &amp; Intuitive (not necessarily transparent)</a:t>
            </a:r>
          </a:p>
        </p:txBody>
      </p:sp>
      <p:pic>
        <p:nvPicPr>
          <p:cNvPr id="10" name="Picture 9">
            <a:extLst>
              <a:ext uri="{FF2B5EF4-FFF2-40B4-BE49-F238E27FC236}">
                <a16:creationId xmlns:a16="http://schemas.microsoft.com/office/drawing/2014/main" id="{7636DAED-2835-BF40-8D79-3EA8654D7820}"/>
              </a:ext>
            </a:extLst>
          </p:cNvPr>
          <p:cNvPicPr>
            <a:picLocks noChangeAspect="1"/>
          </p:cNvPicPr>
          <p:nvPr/>
        </p:nvPicPr>
        <p:blipFill>
          <a:blip r:embed="rId2"/>
          <a:stretch>
            <a:fillRect/>
          </a:stretch>
        </p:blipFill>
        <p:spPr>
          <a:xfrm>
            <a:off x="4014061" y="1832772"/>
            <a:ext cx="4974957" cy="41056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F186346-1716-4B45-BFB9-0B6CFF4F7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78" y="4637114"/>
            <a:ext cx="6499386" cy="1352526"/>
          </a:xfrm>
          <a:prstGeom prst="rect">
            <a:avLst/>
          </a:prstGeom>
          <a:ln>
            <a:solidFill>
              <a:schemeClr val="tx1"/>
            </a:solidFill>
          </a:ln>
        </p:spPr>
      </p:pic>
      <p:sp>
        <p:nvSpPr>
          <p:cNvPr id="11" name="TextBox 10">
            <a:extLst>
              <a:ext uri="{FF2B5EF4-FFF2-40B4-BE49-F238E27FC236}">
                <a16:creationId xmlns:a16="http://schemas.microsoft.com/office/drawing/2014/main" id="{830A5F18-80D2-ED4C-90C0-180D7BA64F28}"/>
              </a:ext>
            </a:extLst>
          </p:cNvPr>
          <p:cNvSpPr txBox="1"/>
          <p:nvPr/>
        </p:nvSpPr>
        <p:spPr>
          <a:xfrm rot="19618190">
            <a:off x="1549830" y="2479728"/>
            <a:ext cx="577402" cy="1107996"/>
          </a:xfrm>
          <a:prstGeom prst="rect">
            <a:avLst/>
          </a:prstGeom>
          <a:noFill/>
        </p:spPr>
        <p:txBody>
          <a:bodyPr wrap="none" rtlCol="0">
            <a:spAutoFit/>
          </a:bodyPr>
          <a:lstStyle/>
          <a:p>
            <a:r>
              <a:rPr lang="en-US" sz="6600" b="1" dirty="0">
                <a:solidFill>
                  <a:srgbClr val="FF0000"/>
                </a:solidFill>
              </a:rPr>
              <a:t>?</a:t>
            </a:r>
          </a:p>
        </p:txBody>
      </p:sp>
    </p:spTree>
    <p:extLst>
      <p:ext uri="{BB962C8B-B14F-4D97-AF65-F5344CB8AC3E}">
        <p14:creationId xmlns:p14="http://schemas.microsoft.com/office/powerpoint/2010/main" val="342461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4/22/24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348569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Behaves as expected</a:t>
            </a:r>
          </a:p>
        </p:txBody>
      </p:sp>
      <p:pic>
        <p:nvPicPr>
          <p:cNvPr id="8" name="Picture 7">
            <a:extLst>
              <a:ext uri="{FF2B5EF4-FFF2-40B4-BE49-F238E27FC236}">
                <a16:creationId xmlns:a16="http://schemas.microsoft.com/office/drawing/2014/main" id="{F4AB918A-0CDC-C043-9A62-03672C31E88A}"/>
              </a:ext>
            </a:extLst>
          </p:cNvPr>
          <p:cNvPicPr>
            <a:picLocks noChangeAspect="1"/>
          </p:cNvPicPr>
          <p:nvPr/>
        </p:nvPicPr>
        <p:blipFill>
          <a:blip r:embed="rId2"/>
          <a:stretch>
            <a:fillRect/>
          </a:stretch>
        </p:blipFill>
        <p:spPr>
          <a:xfrm>
            <a:off x="780835" y="2136506"/>
            <a:ext cx="6032500" cy="3390900"/>
          </a:xfrm>
          <a:prstGeom prst="rect">
            <a:avLst/>
          </a:prstGeom>
        </p:spPr>
      </p:pic>
    </p:spTree>
    <p:extLst>
      <p:ext uri="{BB962C8B-B14F-4D97-AF65-F5344CB8AC3E}">
        <p14:creationId xmlns:p14="http://schemas.microsoft.com/office/powerpoint/2010/main" val="363349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CF072-3B70-D244-B177-9965F9160C08}"/>
              </a:ext>
            </a:extLst>
          </p:cNvPr>
          <p:cNvSpPr>
            <a:spLocks noGrp="1"/>
          </p:cNvSpPr>
          <p:nvPr>
            <p:ph type="dt" sz="half" idx="10"/>
          </p:nvPr>
        </p:nvSpPr>
        <p:spPr/>
        <p:txBody>
          <a:bodyPr/>
          <a:lstStyle/>
          <a:p>
            <a:fld id="{7DB6E382-4F61-4E24-BE1A-377EC83D0E3A}" type="datetime1">
              <a:rPr lang="en-US" smtClean="0">
                <a:solidFill>
                  <a:prstClr val="black">
                    <a:tint val="75000"/>
                  </a:prstClr>
                </a:solidFill>
              </a:rPr>
              <a:pPr/>
              <a:t>4/22/24</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D33155A-DC39-6E44-A7B9-AB4C13F14CB2}"/>
              </a:ext>
            </a:extLst>
          </p:cNvPr>
          <p:cNvSpPr>
            <a:spLocks noGrp="1"/>
          </p:cNvSpPr>
          <p:nvPr>
            <p:ph type="sldNum" sz="quarter" idx="12"/>
          </p:nvPr>
        </p:nvSpPr>
        <p:spPr/>
        <p:txBody>
          <a:bodyPr/>
          <a:lstStyle/>
          <a:p>
            <a:fld id="{37290FF7-652B-4475-AEAB-8B1A5D23AE09}" type="slidenum">
              <a:rPr lang="en-US" smtClean="0">
                <a:solidFill>
                  <a:prstClr val="black">
                    <a:tint val="75000"/>
                  </a:prstClr>
                </a:solidFill>
              </a:rPr>
              <a:pPr/>
              <a:t>32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7B22C75-EA96-6F47-A8CE-1C45D8F88143}"/>
              </a:ext>
            </a:extLst>
          </p:cNvPr>
          <p:cNvSpPr>
            <a:spLocks noGrp="1"/>
          </p:cNvSpPr>
          <p:nvPr>
            <p:ph type="ftr" sz="quarter" idx="3"/>
          </p:nvPr>
        </p:nvSpPr>
        <p:spPr/>
        <p:txBody>
          <a:bodyPr/>
          <a:lstStyle/>
          <a:p>
            <a:r>
              <a:rPr lang="en-US" dirty="0">
                <a:solidFill>
                  <a:prstClr val="black">
                    <a:tint val="75000"/>
                  </a:prstClr>
                </a:solidFill>
              </a:rPr>
              <a:t>Kwartler </a:t>
            </a:r>
          </a:p>
        </p:txBody>
      </p:sp>
      <p:sp>
        <p:nvSpPr>
          <p:cNvPr id="5" name="Title 2">
            <a:extLst>
              <a:ext uri="{FF2B5EF4-FFF2-40B4-BE49-F238E27FC236}">
                <a16:creationId xmlns:a16="http://schemas.microsoft.com/office/drawing/2014/main" id="{E0CDAA13-A372-7A45-80B9-4FDE7B71506B}"/>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Ethical ML/AI</a:t>
            </a:r>
          </a:p>
        </p:txBody>
      </p:sp>
      <p:sp>
        <p:nvSpPr>
          <p:cNvPr id="6" name="TextBox 5">
            <a:extLst>
              <a:ext uri="{FF2B5EF4-FFF2-40B4-BE49-F238E27FC236}">
                <a16:creationId xmlns:a16="http://schemas.microsoft.com/office/drawing/2014/main" id="{92833D7F-AFF6-7D40-BC21-F1418E705F6F}"/>
              </a:ext>
            </a:extLst>
          </p:cNvPr>
          <p:cNvSpPr txBox="1"/>
          <p:nvPr/>
        </p:nvSpPr>
        <p:spPr>
          <a:xfrm>
            <a:off x="433953" y="1410345"/>
            <a:ext cx="542033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Aligns to your organization’s value</a:t>
            </a:r>
          </a:p>
          <a:p>
            <a:pPr marL="285750" indent="-285750">
              <a:buFont typeface="Arial" panose="020B0604020202020204" pitchFamily="34" charset="0"/>
              <a:buChar char="•"/>
            </a:pPr>
            <a:r>
              <a:rPr lang="en-US" sz="2800" dirty="0"/>
              <a:t>Is Explainable</a:t>
            </a:r>
          </a:p>
          <a:p>
            <a:pPr marL="285750" indent="-285750">
              <a:buFont typeface="Arial" panose="020B0604020202020204" pitchFamily="34" charset="0"/>
              <a:buChar char="•"/>
            </a:pPr>
            <a:r>
              <a:rPr lang="en-US" sz="2800" dirty="0"/>
              <a:t>Behaves as expected</a:t>
            </a:r>
          </a:p>
        </p:txBody>
      </p:sp>
      <p:sp>
        <p:nvSpPr>
          <p:cNvPr id="8" name="Rectangle 7">
            <a:extLst>
              <a:ext uri="{FF2B5EF4-FFF2-40B4-BE49-F238E27FC236}">
                <a16:creationId xmlns:a16="http://schemas.microsoft.com/office/drawing/2014/main" id="{E2E77700-4606-AC47-BEE2-C03B7214A193}"/>
              </a:ext>
            </a:extLst>
          </p:cNvPr>
          <p:cNvSpPr/>
          <p:nvPr/>
        </p:nvSpPr>
        <p:spPr>
          <a:xfrm>
            <a:off x="139485" y="5780868"/>
            <a:ext cx="8865031" cy="48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Having all 3 in a production model will help organizations realize value and mitigates risk.</a:t>
            </a:r>
          </a:p>
        </p:txBody>
      </p:sp>
    </p:spTree>
    <p:extLst>
      <p:ext uri="{BB962C8B-B14F-4D97-AF65-F5344CB8AC3E}">
        <p14:creationId xmlns:p14="http://schemas.microsoft.com/office/powerpoint/2010/main" val="309408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using data and algorithms justify all actions since the underlying operations are just math?  </a:t>
            </a:r>
          </a:p>
        </p:txBody>
      </p:sp>
      <p:sp>
        <p:nvSpPr>
          <p:cNvPr id="7" name="Footer Placeholder 5">
            <a:extLst>
              <a:ext uri="{FF2B5EF4-FFF2-40B4-BE49-F238E27FC236}">
                <a16:creationId xmlns:a16="http://schemas.microsoft.com/office/drawing/2014/main" id="{92CFA68C-5446-924E-9D40-B19FA7967EAE}"/>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41639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5</a:t>
            </a:fld>
            <a:endParaRPr lang="en-US">
              <a:solidFill>
                <a:prstClr val="black">
                  <a:tint val="75000"/>
                </a:prstClr>
              </a:solidFill>
            </a:endParaRPr>
          </a:p>
        </p:txBody>
      </p:sp>
      <p:sp>
        <p:nvSpPr>
          <p:cNvPr id="6" name="Rectangle 5"/>
          <p:cNvSpPr/>
          <p:nvPr/>
        </p:nvSpPr>
        <p:spPr>
          <a:xfrm>
            <a:off x="357187" y="3000376"/>
            <a:ext cx="8429626" cy="8429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use of data and mining approaches can be audited, so are the outcomes of those efforts justified?</a:t>
            </a:r>
          </a:p>
        </p:txBody>
      </p:sp>
      <p:sp>
        <p:nvSpPr>
          <p:cNvPr id="7" name="Footer Placeholder 5">
            <a:extLst>
              <a:ext uri="{FF2B5EF4-FFF2-40B4-BE49-F238E27FC236}">
                <a16:creationId xmlns:a16="http://schemas.microsoft.com/office/drawing/2014/main" id="{40EABC82-7904-054E-BF9A-9037527A742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375757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285750" y="365126"/>
            <a:ext cx="8643938" cy="591477"/>
          </a:xfrm>
        </p:spPr>
        <p:txBody>
          <a:bodyPr/>
          <a:lstStyle/>
          <a:p>
            <a:r>
              <a:rPr lang="en-US" sz="2800" dirty="0"/>
              <a:t>What about in the context of data, machine learning &amp; AI?</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6</a:t>
            </a:fld>
            <a:endParaRPr lang="en-US">
              <a:solidFill>
                <a:prstClr val="black">
                  <a:tint val="75000"/>
                </a:prstClr>
              </a:solidFill>
            </a:endParaRPr>
          </a:p>
        </p:txBody>
      </p:sp>
      <p:pic>
        <p:nvPicPr>
          <p:cNvPr id="1026" name="Picture 2" descr="Image result for ethic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1290645"/>
            <a:ext cx="7134225"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a:extLst>
              <a:ext uri="{FF2B5EF4-FFF2-40B4-BE49-F238E27FC236}">
                <a16:creationId xmlns:a16="http://schemas.microsoft.com/office/drawing/2014/main" id="{75DFD0CD-9B2E-364F-ACC2-BE49EE956ED6}"/>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26325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a:xfrm>
            <a:off x="428625" y="365126"/>
            <a:ext cx="8086725" cy="591477"/>
          </a:xfrm>
        </p:spPr>
        <p:txBody>
          <a:bodyPr/>
          <a:lstStyle/>
          <a:p>
            <a:r>
              <a:rPr lang="en-US" sz="3200" dirty="0"/>
              <a:t>Examples gone awry…algo trading with poor QA</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7</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was Knight Capital?  What did they do?</a:t>
            </a:r>
          </a:p>
          <a:p>
            <a:pPr algn="ctr"/>
            <a:r>
              <a:rPr lang="en-US" dirty="0"/>
              <a:t>What happened to them?</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5">
            <a:extLst>
              <a:ext uri="{FF2B5EF4-FFF2-40B4-BE49-F238E27FC236}">
                <a16:creationId xmlns:a16="http://schemas.microsoft.com/office/drawing/2014/main" id="{9E88E3E0-5E2F-8648-B83F-CDFDC005A152}"/>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15948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8</a:t>
            </a:fld>
            <a:endParaRPr lang="en-US">
              <a:solidFill>
                <a:prstClr val="black">
                  <a:tint val="75000"/>
                </a:prstClr>
              </a:solidFill>
            </a:endParaRPr>
          </a:p>
        </p:txBody>
      </p:sp>
      <p:sp>
        <p:nvSpPr>
          <p:cNvPr id="6" name="Rectangle 5"/>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a business and data ethics question related to their demise?  </a:t>
            </a:r>
          </a:p>
        </p:txBody>
      </p:sp>
      <p:pic>
        <p:nvPicPr>
          <p:cNvPr id="1026" name="Picture 2" descr="Image result for knight ca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588"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008B6-C13B-4431-A09A-604F59B8A6AA}"/>
              </a:ext>
            </a:extLst>
          </p:cNvPr>
          <p:cNvSpPr txBox="1"/>
          <p:nvPr/>
        </p:nvSpPr>
        <p:spPr>
          <a:xfrm>
            <a:off x="500064" y="5169528"/>
            <a:ext cx="5357108" cy="923330"/>
          </a:xfrm>
          <a:prstGeom prst="rect">
            <a:avLst/>
          </a:prstGeom>
          <a:noFill/>
        </p:spPr>
        <p:txBody>
          <a:bodyPr wrap="none" rtlCol="0">
            <a:spAutoFit/>
          </a:bodyPr>
          <a:lstStyle/>
          <a:p>
            <a:pPr marL="285750" indent="-285750">
              <a:buFont typeface="Arial" panose="020B0604020202020204" pitchFamily="34" charset="0"/>
              <a:buChar char="•"/>
            </a:pPr>
            <a:r>
              <a:rPr lang="en-US" dirty="0"/>
              <a:t>Who was impacted?</a:t>
            </a:r>
          </a:p>
          <a:p>
            <a:pPr marL="285750" indent="-285750">
              <a:buFont typeface="Arial" panose="020B0604020202020204" pitchFamily="34" charset="0"/>
              <a:buChar char="•"/>
            </a:pPr>
            <a:r>
              <a:rPr lang="en-US" dirty="0"/>
              <a:t>What did the practitioners and leaders miss?</a:t>
            </a:r>
          </a:p>
          <a:p>
            <a:pPr marL="285750" indent="-285750">
              <a:buFont typeface="Arial" panose="020B0604020202020204" pitchFamily="34" charset="0"/>
              <a:buChar char="•"/>
            </a:pPr>
            <a:r>
              <a:rPr lang="en-US" dirty="0"/>
              <a:t>What could have been done to mitigate the impact?</a:t>
            </a:r>
          </a:p>
        </p:txBody>
      </p:sp>
      <p:sp>
        <p:nvSpPr>
          <p:cNvPr id="9" name="Footer Placeholder 5">
            <a:extLst>
              <a:ext uri="{FF2B5EF4-FFF2-40B4-BE49-F238E27FC236}">
                <a16:creationId xmlns:a16="http://schemas.microsoft.com/office/drawing/2014/main" id="{333DBFF6-4266-D948-B1F1-B767C5949AA1}"/>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
        <p:nvSpPr>
          <p:cNvPr id="8" name="Title 7">
            <a:extLst>
              <a:ext uri="{FF2B5EF4-FFF2-40B4-BE49-F238E27FC236}">
                <a16:creationId xmlns:a16="http://schemas.microsoft.com/office/drawing/2014/main" id="{634B3ABF-F2AA-295D-FD13-DCF5CAA6CD0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3485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solidFill>
                  <a:prstClr val="black">
                    <a:tint val="75000"/>
                  </a:prstClr>
                </a:solidFill>
              </a:rPr>
              <a:pPr/>
              <a:t>4/22/24</a:t>
            </a:fld>
            <a:endParaRPr lang="en-US">
              <a:solidFill>
                <a:prstClr val="black">
                  <a:tint val="75000"/>
                </a:prstClr>
              </a:solidFill>
            </a:endParaRPr>
          </a:p>
        </p:txBody>
      </p:sp>
      <p:sp>
        <p:nvSpPr>
          <p:cNvPr id="3" name="Title 2"/>
          <p:cNvSpPr>
            <a:spLocks noGrp="1"/>
          </p:cNvSpPr>
          <p:nvPr>
            <p:ph type="title"/>
          </p:nvPr>
        </p:nvSpPr>
        <p:spPr/>
        <p:txBody>
          <a:bodyPr/>
          <a:lstStyle/>
          <a:p>
            <a:r>
              <a:rPr lang="en-US" dirty="0"/>
              <a:t>Marketing and privacy implications</a:t>
            </a:r>
          </a:p>
        </p:txBody>
      </p:sp>
      <p:sp>
        <p:nvSpPr>
          <p:cNvPr id="4" name="Slide Number Placeholder 3"/>
          <p:cNvSpPr>
            <a:spLocks noGrp="1"/>
          </p:cNvSpPr>
          <p:nvPr>
            <p:ph type="sldNum" sz="quarter" idx="12"/>
          </p:nvPr>
        </p:nvSpPr>
        <p:spPr/>
        <p:txBody>
          <a:bodyPr/>
          <a:lstStyle/>
          <a:p>
            <a:fld id="{37290FF7-652B-4475-AEAB-8B1A5D23AE09}" type="slidenum">
              <a:rPr lang="en-US" smtClean="0">
                <a:solidFill>
                  <a:prstClr val="black">
                    <a:tint val="75000"/>
                  </a:prstClr>
                </a:solidFill>
              </a:rPr>
              <a:pPr/>
              <a:t>9</a:t>
            </a:fld>
            <a:endParaRPr lang="en-US">
              <a:solidFill>
                <a:prstClr val="black">
                  <a:tint val="75000"/>
                </a:prstClr>
              </a:solidFill>
            </a:endParaRPr>
          </a:p>
        </p:txBody>
      </p:sp>
      <p:pic>
        <p:nvPicPr>
          <p:cNvPr id="2050" name="Picture 2" descr="Image result for targe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7413" y="2573360"/>
            <a:ext cx="1828800" cy="1827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0064" y="1171570"/>
            <a:ext cx="808672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happened to Target’s data science team?</a:t>
            </a:r>
          </a:p>
        </p:txBody>
      </p:sp>
      <p:sp>
        <p:nvSpPr>
          <p:cNvPr id="9" name="Footer Placeholder 5">
            <a:extLst>
              <a:ext uri="{FF2B5EF4-FFF2-40B4-BE49-F238E27FC236}">
                <a16:creationId xmlns:a16="http://schemas.microsoft.com/office/drawing/2014/main" id="{1DD9AC00-8B0E-0D41-9554-27413C6D0EA8}"/>
              </a:ext>
            </a:extLst>
          </p:cNvPr>
          <p:cNvSpPr>
            <a:spLocks noGrp="1"/>
          </p:cNvSpPr>
          <p:nvPr>
            <p:ph type="ftr" sz="quarter" idx="3"/>
          </p:nvPr>
        </p:nvSpPr>
        <p:spPr>
          <a:xfrm>
            <a:off x="3028950" y="6356351"/>
            <a:ext cx="3086100" cy="365125"/>
          </a:xfrm>
        </p:spPr>
        <p:txBody>
          <a:bodyPr/>
          <a:lstStyle/>
          <a:p>
            <a:r>
              <a:rPr lang="en-US" dirty="0">
                <a:solidFill>
                  <a:prstClr val="black">
                    <a:tint val="75000"/>
                  </a:prstClr>
                </a:solidFill>
              </a:rPr>
              <a:t>Kwartler </a:t>
            </a:r>
          </a:p>
        </p:txBody>
      </p:sp>
    </p:spTree>
    <p:extLst>
      <p:ext uri="{BB962C8B-B14F-4D97-AF65-F5344CB8AC3E}">
        <p14:creationId xmlns:p14="http://schemas.microsoft.com/office/powerpoint/2010/main" val="1465649390"/>
      </p:ext>
    </p:extLst>
  </p:cSld>
  <p:clrMapOvr>
    <a:masterClrMapping/>
  </p:clrMapOvr>
</p:sld>
</file>

<file path=ppt/theme/theme1.xml><?xml version="1.0" encoding="utf-8"?>
<a:theme xmlns:a="http://schemas.openxmlformats.org/drawingml/2006/main" name="2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1228</Words>
  <Application>Microsoft Macintosh PowerPoint</Application>
  <PresentationFormat>On-screen Show (4:3)</PresentationFormat>
  <Paragraphs>207</Paragraphs>
  <Slides>32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2_Office Theme</vt:lpstr>
      <vt:lpstr>Business Ethics &amp; the use of data</vt:lpstr>
      <vt:lpstr>Does anyone have a definition of business ethics?</vt:lpstr>
      <vt:lpstr>Does anyone have a definition of business ethics?</vt:lpstr>
      <vt:lpstr>What about in the context of data, machine learning &amp; AI?</vt:lpstr>
      <vt:lpstr>What about in the context of data, machine learning &amp; AI?</vt:lpstr>
      <vt:lpstr>What about in the context of data, machine learning &amp; AI?</vt:lpstr>
      <vt:lpstr>Examples gone awry…algo trading with poor QA</vt:lpstr>
      <vt:lpstr>PowerPoint Presentation</vt:lpstr>
      <vt:lpstr>Marketing and privacy implications</vt:lpstr>
      <vt:lpstr>PowerPoint Presentation</vt:lpstr>
      <vt:lpstr>PowerPoint Presentation</vt:lpstr>
      <vt:lpstr>PowerPoint Presentation</vt:lpstr>
      <vt:lpstr>Even time series forecasting can be harmful</vt:lpstr>
      <vt:lpstr>PowerPoint Presentation</vt:lpstr>
      <vt:lpstr>PowerPoint Presentation</vt:lpstr>
      <vt:lpstr>What about impacts for vulnerable populations?</vt:lpstr>
      <vt:lpstr>PowerPoint Presentation</vt:lpstr>
      <vt:lpstr>PowerPoint Presentation</vt:lpstr>
      <vt:lpstr>PowerPoint Presentation</vt:lpstr>
      <vt:lpstr>Machine Vision famously cannot detect people of color well.  Used in remote proctoring this can be problematic.</vt:lpstr>
      <vt:lpstr>An algo reinforces patterns in the data, rich kids go to private school with smaller class sizes  leading to better outcomes.  Kids in other classes, with the same grades are predicted to do worse merely because of class size….and of course it falls along racial lines too.</vt:lpstr>
      <vt:lpstr>Some Popular Ethical Paradigms</vt:lpstr>
      <vt:lpstr>Some Popular Ethical Paradigms</vt:lpstr>
      <vt:lpstr>Some Popular Ethical Paradigms</vt:lpstr>
      <vt:lpstr>Some Popular Ethical Paradigms</vt:lpstr>
      <vt:lpstr>Some Popular Ethical Paradigms</vt:lpstr>
      <vt:lpstr>Popular Ethical Paradigms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Ethics &amp; the use of data</dc:title>
  <dc:creator>Edward Kwartler</dc:creator>
  <cp:lastModifiedBy>Ted Kwartler</cp:lastModifiedBy>
  <cp:revision>5</cp:revision>
  <dcterms:created xsi:type="dcterms:W3CDTF">2020-12-07T18:13:30Z</dcterms:created>
  <dcterms:modified xsi:type="dcterms:W3CDTF">2024-04-22T23:21:45Z</dcterms:modified>
</cp:coreProperties>
</file>